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  <p:sldId id="262" r:id="rId9"/>
    <p:sldId id="261" r:id="rId10"/>
    <p:sldId id="267" r:id="rId11"/>
    <p:sldId id="266" r:id="rId12"/>
    <p:sldId id="268" r:id="rId13"/>
    <p:sldId id="269" r:id="rId14"/>
    <p:sldId id="270" r:id="rId15"/>
    <p:sldId id="271" r:id="rId16"/>
    <p:sldId id="274" r:id="rId17"/>
    <p:sldId id="272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73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F65A-0ADB-43E8-A635-65D574EFDA57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C856-82AB-4040-9B3B-41AF3E924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F65A-0ADB-43E8-A635-65D574EFDA57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C856-82AB-4040-9B3B-41AF3E924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F65A-0ADB-43E8-A635-65D574EFDA57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C856-82AB-4040-9B3B-41AF3E924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F65A-0ADB-43E8-A635-65D574EFDA57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C856-82AB-4040-9B3B-41AF3E924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F65A-0ADB-43E8-A635-65D574EFDA57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C856-82AB-4040-9B3B-41AF3E924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F65A-0ADB-43E8-A635-65D574EFDA57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C856-82AB-4040-9B3B-41AF3E924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F65A-0ADB-43E8-A635-65D574EFDA57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C856-82AB-4040-9B3B-41AF3E924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F65A-0ADB-43E8-A635-65D574EFDA57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C856-82AB-4040-9B3B-41AF3E924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F65A-0ADB-43E8-A635-65D574EFDA57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C856-82AB-4040-9B3B-41AF3E924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F65A-0ADB-43E8-A635-65D574EFDA57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C856-82AB-4040-9B3B-41AF3E924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F65A-0ADB-43E8-A635-65D574EFDA57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C856-82AB-4040-9B3B-41AF3E924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DF65A-0ADB-43E8-A635-65D574EFDA57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BC856-82AB-4040-9B3B-41AF3E924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8101042" cy="4857783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Проект</a:t>
            </a:r>
            <a:br>
              <a:rPr lang="ru-RU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«Снежные чудеса» в средней группе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571480"/>
            <a:ext cx="8143932" cy="571504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 заставить снег таять быстрее без источника тепла</a:t>
            </a:r>
            <a:endParaRPr lang="ru-RU" dirty="0"/>
          </a:p>
        </p:txBody>
      </p:sp>
      <p:pic>
        <p:nvPicPr>
          <p:cNvPr id="7" name="Содержимое 6" descr="IMG_20191212_16150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357676"/>
            <a:ext cx="4286280" cy="3214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928934"/>
            <a:ext cx="4500593" cy="3375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571480"/>
            <a:ext cx="8143932" cy="571504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Искусственный снег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142984"/>
            <a:ext cx="3119181" cy="2339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IMG_20191227_10322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00034" y="3214686"/>
            <a:ext cx="4071934" cy="3053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50197"/>
            <a:ext cx="4071966" cy="305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642918"/>
            <a:ext cx="8143932" cy="571504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Познавательная деятельность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«Снег. Какой он?»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Содержимое 6" descr="IMG_20191204_16282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14349" y="1214422"/>
            <a:ext cx="3571899" cy="2678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IMG_20191204_16312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10127" y="1214422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6" descr="IMG_20191204_1628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3857628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6" descr="IMG_20191204_1628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4" y="1214422"/>
            <a:ext cx="3714776" cy="2786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6" descr="IMG_20191204_16282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4876" y="3857628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571480"/>
            <a:ext cx="8143932" cy="571504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Изобразительная деятельность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«Елочки в снегу»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Содержимое 6" descr="IMG_20191205_10302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10470" y="1428750"/>
            <a:ext cx="3523060" cy="4697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571480"/>
            <a:ext cx="8143932" cy="571504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Наблюдения на прогулке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Содержимое 6" descr="IMG_20191223_11153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214422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6" descr="IMG_20191223_1115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1214422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6" descr="IMG_20191223_1115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3643314"/>
            <a:ext cx="2411014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571480"/>
            <a:ext cx="8143932" cy="571504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Просмотр развивающих мультфильмов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Содержимое 6" descr="IMG_20191204_16483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00166" y="1571612"/>
            <a:ext cx="6263217" cy="4697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571480"/>
            <a:ext cx="8143932" cy="571504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СРИ «Кукла заболела»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357298"/>
            <a:ext cx="3387600" cy="2723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72000" y="1428736"/>
            <a:ext cx="3714776" cy="2602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857488" y="3969311"/>
            <a:ext cx="3714776" cy="2522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571480"/>
            <a:ext cx="8143932" cy="571504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Игра –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квест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«Спасти Снеговичка – почтовичка»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9" name="Содержимое 8" descr="IMG_20191211_11392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1928802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IMG-20191214-WA004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29190" y="1428736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571480"/>
            <a:ext cx="8143932" cy="571504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92869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Игра –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квест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«Спасти Снеговичка – почтовичка»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9" name="Содержимое 8" descr="IMG_20191211_11392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28662" y="1381112"/>
            <a:ext cx="3571900" cy="4762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IMG-20191214-WA004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33902" y="1428736"/>
            <a:ext cx="3589759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571480"/>
            <a:ext cx="8143932" cy="571504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001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Игра –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квест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«Спасти Снеговичка – почтовичка»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9" name="Содержимое 8" descr="IMG_20191211_11392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929190" y="1428736"/>
            <a:ext cx="3571899" cy="4762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IMG-20191214-WA004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071538" y="1428736"/>
            <a:ext cx="3589759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571480"/>
            <a:ext cx="8143932" cy="571504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1"/>
            <a:ext cx="8072494" cy="557216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ru-RU" dirty="0" smtClean="0">
              <a:latin typeface="Bookman Old Style" pitchFamily="18" charset="0"/>
            </a:endParaRPr>
          </a:p>
          <a:p>
            <a:pPr marL="0" indent="719138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Актуальность</a:t>
            </a:r>
          </a:p>
          <a:p>
            <a:pPr marL="0" indent="719138" algn="just">
              <a:buNone/>
            </a:pPr>
            <a:r>
              <a:rPr lang="ru-RU" dirty="0" smtClean="0">
                <a:latin typeface="Bookman Old Style" pitchFamily="18" charset="0"/>
              </a:rPr>
              <a:t>Экологическое воспитание и образование детей становится актуальным в настоящее время. В 4-5 лет ребенок активнее накапливает опыт и усваивает знания в результате непосредственного общения с природой и разговоров с взрослым. Именно поэтому у ребенка можно заложить основы понимания и взаимосвязи объектов и явлений живой и неживой природы.</a:t>
            </a:r>
          </a:p>
          <a:p>
            <a:pPr marL="0" indent="719138" algn="just">
              <a:buNone/>
            </a:pPr>
            <a:r>
              <a:rPr lang="ru-RU" dirty="0" smtClean="0">
                <a:latin typeface="Bookman Old Style" pitchFamily="18" charset="0"/>
              </a:rPr>
              <a:t>Тема проекта способствует созданию необходимых условий в ДОУ по формированию у дошкольников целостного представления о природе: уточнению и расширению знания о свойствах  снега, воды, льда; для общения ребенка с миром неживой природы; развитию у детей любознательности; творческих способностей; познавательной активности; развитию коммуникативных навыков</a:t>
            </a:r>
          </a:p>
          <a:p>
            <a:pPr marL="0" indent="719138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571480"/>
            <a:ext cx="8143932" cy="571504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001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Игра –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квест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«Спасти Снеговичка – почтовичка»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9" name="Содержимое 8" descr="IMG_20191211_11392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786314" y="1428736"/>
            <a:ext cx="3571899" cy="4762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IMG-20191214-WA004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928662" y="1428736"/>
            <a:ext cx="3589759" cy="4786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571480"/>
            <a:ext cx="8143932" cy="571504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001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Игра –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квест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«Спасти Снеговичка – почтовичка»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9" name="Содержимое 8" descr="IMG_20191211_11392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428736"/>
            <a:ext cx="3571899" cy="4762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IMG-20191214-WA004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000100" y="1500174"/>
            <a:ext cx="3589759" cy="4786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571480"/>
            <a:ext cx="8143932" cy="571504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001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Результат проекта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Лэпбук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«Снег – снежок»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9" name="Содержимое 8" descr="IMG_20191211_11392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786314" y="1500174"/>
            <a:ext cx="3571899" cy="4762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IMG-20191214-WA004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928662" y="1476362"/>
            <a:ext cx="3661196" cy="4881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571480"/>
            <a:ext cx="8143932" cy="571504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001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Результат проекта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Лэпбук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«Снег – снежок»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9" name="Содержимое 8" descr="IMG_20191211_11392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6248" y="2982513"/>
            <a:ext cx="4357717" cy="3268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IMG-20191214-WA004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0034" y="1571612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571480"/>
            <a:ext cx="8143932" cy="571504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001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Результат проекта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Лэпбук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«Снег – снежок»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9" name="Содержимое 8" descr="IMG_20191211_11392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239499" y="1571612"/>
            <a:ext cx="3509391" cy="4679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IMG-20191214-WA004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71472" y="2000240"/>
            <a:ext cx="4572031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571480"/>
            <a:ext cx="8072494" cy="571504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7158" y="642918"/>
            <a:ext cx="81439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Для родителей подготовлены:</a:t>
            </a:r>
          </a:p>
          <a:p>
            <a:pPr algn="ctr"/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179388" algn="just"/>
            <a:r>
              <a:rPr lang="ru-RU" sz="3200" dirty="0" smtClean="0">
                <a:latin typeface="Bookman Old Style" pitchFamily="18" charset="0"/>
              </a:rPr>
              <a:t>-Консультация «Мой ребенок ест снег»;</a:t>
            </a:r>
          </a:p>
          <a:p>
            <a:pPr marL="179388" algn="just"/>
            <a:endParaRPr lang="ru-RU" sz="3200" dirty="0" smtClean="0">
              <a:latin typeface="Bookman Old Style" pitchFamily="18" charset="0"/>
            </a:endParaRPr>
          </a:p>
          <a:p>
            <a:pPr marL="179388"/>
            <a:r>
              <a:rPr lang="ru-RU" sz="3200" dirty="0" smtClean="0">
                <a:latin typeface="Bookman Old Style" pitchFamily="18" charset="0"/>
              </a:rPr>
              <a:t>- Консультация  «Зимние фокусы». </a:t>
            </a:r>
          </a:p>
          <a:p>
            <a:pPr algn="just"/>
            <a:endParaRPr lang="ru-RU" sz="32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571480"/>
            <a:ext cx="8143932" cy="571504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2910" y="642918"/>
            <a:ext cx="78581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Итог проекта:</a:t>
            </a:r>
          </a:p>
          <a:p>
            <a:pPr algn="ctr"/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just"/>
            <a:r>
              <a:rPr lang="ru-RU" sz="3200" dirty="0" smtClean="0">
                <a:latin typeface="Bookman Old Style" pitchFamily="18" charset="0"/>
              </a:rPr>
              <a:t>- дети расширили знания о снеге, укреплен исследовательский интерес к природе;</a:t>
            </a:r>
          </a:p>
          <a:p>
            <a:pPr algn="just"/>
            <a:r>
              <a:rPr lang="ru-RU" sz="3200" dirty="0" smtClean="0">
                <a:latin typeface="Bookman Old Style" pitchFamily="18" charset="0"/>
              </a:rPr>
              <a:t>- изготовлен </a:t>
            </a:r>
            <a:r>
              <a:rPr lang="ru-RU" sz="3200" dirty="0" err="1" smtClean="0">
                <a:latin typeface="Bookman Old Style" pitchFamily="18" charset="0"/>
              </a:rPr>
              <a:t>лэпбук</a:t>
            </a:r>
            <a:r>
              <a:rPr lang="ru-RU" sz="3200" dirty="0" smtClean="0">
                <a:latin typeface="Bookman Old Style" pitchFamily="18" charset="0"/>
              </a:rPr>
              <a:t> «Снег - снежок»;</a:t>
            </a:r>
          </a:p>
          <a:p>
            <a:pPr algn="just"/>
            <a:r>
              <a:rPr lang="ru-RU" sz="3200" dirty="0" smtClean="0">
                <a:latin typeface="Bookman Old Style" pitchFamily="18" charset="0"/>
              </a:rPr>
              <a:t>- проведено родительское собрание «Роль семьи в экологическом воспитании ребенка»</a:t>
            </a:r>
            <a:endParaRPr lang="ru-RU" sz="32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571480"/>
            <a:ext cx="8143932" cy="571504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1"/>
            <a:ext cx="8143932" cy="5572164"/>
          </a:xfrm>
        </p:spPr>
        <p:txBody>
          <a:bodyPr>
            <a:normAutofit lnSpcReduction="10000"/>
          </a:bodyPr>
          <a:lstStyle/>
          <a:p>
            <a:pPr marL="0" indent="17463">
              <a:buNone/>
            </a:pPr>
            <a:r>
              <a:rPr lang="ru-RU" sz="2400" b="1" u="sng" dirty="0" smtClean="0">
                <a:latin typeface="Bookman Old Style" pitchFamily="18" charset="0"/>
              </a:rPr>
              <a:t>Тип проекта</a:t>
            </a:r>
            <a:r>
              <a:rPr lang="ru-RU" sz="2400" b="1" dirty="0" smtClean="0">
                <a:latin typeface="Bookman Old Style" pitchFamily="18" charset="0"/>
              </a:rPr>
              <a:t>:</a:t>
            </a:r>
            <a:r>
              <a:rPr lang="ru-RU" sz="2400" dirty="0" smtClean="0">
                <a:latin typeface="Bookman Old Style" pitchFamily="18" charset="0"/>
              </a:rPr>
              <a:t> познавательно – исследовательский.</a:t>
            </a:r>
          </a:p>
          <a:p>
            <a:pPr marL="0" indent="17463">
              <a:buNone/>
            </a:pPr>
            <a:r>
              <a:rPr lang="ru-RU" sz="2400" dirty="0" smtClean="0">
                <a:latin typeface="Bookman Old Style" pitchFamily="18" charset="0"/>
              </a:rPr>
              <a:t> </a:t>
            </a:r>
            <a:endParaRPr lang="ru-RU" sz="1400" dirty="0" smtClean="0">
              <a:latin typeface="Bookman Old Style" pitchFamily="18" charset="0"/>
            </a:endParaRPr>
          </a:p>
          <a:p>
            <a:pPr marL="0" indent="17463">
              <a:buNone/>
            </a:pPr>
            <a:r>
              <a:rPr lang="ru-RU" sz="2400" b="1" u="sng" dirty="0" smtClean="0">
                <a:latin typeface="Bookman Old Style" pitchFamily="18" charset="0"/>
              </a:rPr>
              <a:t>Продолжительность</a:t>
            </a:r>
            <a:r>
              <a:rPr lang="ru-RU" sz="2400" b="1" dirty="0" smtClean="0">
                <a:latin typeface="Bookman Old Style" pitchFamily="18" charset="0"/>
              </a:rPr>
              <a:t>: </a:t>
            </a:r>
            <a:r>
              <a:rPr lang="ru-RU" sz="2400" dirty="0" smtClean="0">
                <a:latin typeface="Bookman Old Style" pitchFamily="18" charset="0"/>
              </a:rPr>
              <a:t>краткосрочный,  </a:t>
            </a:r>
          </a:p>
          <a:p>
            <a:pPr marL="0" indent="17463">
              <a:buNone/>
            </a:pPr>
            <a:r>
              <a:rPr lang="ru-RU" sz="2400" dirty="0" smtClean="0">
                <a:latin typeface="Bookman Old Style" pitchFamily="18" charset="0"/>
              </a:rPr>
              <a:t>с 02 декабря по 13 декабря 2019 года </a:t>
            </a:r>
          </a:p>
          <a:p>
            <a:pPr marL="0" indent="17463">
              <a:buNone/>
            </a:pPr>
            <a:r>
              <a:rPr lang="ru-RU" sz="2400" dirty="0" smtClean="0">
                <a:latin typeface="Bookman Old Style" pitchFamily="18" charset="0"/>
              </a:rPr>
              <a:t> </a:t>
            </a:r>
            <a:endParaRPr lang="ru-RU" sz="1400" dirty="0" smtClean="0">
              <a:latin typeface="Bookman Old Style" pitchFamily="18" charset="0"/>
            </a:endParaRPr>
          </a:p>
          <a:p>
            <a:pPr marL="0" indent="17463">
              <a:buNone/>
            </a:pPr>
            <a:r>
              <a:rPr lang="ru-RU" sz="2400" b="1" u="sng" dirty="0" smtClean="0">
                <a:latin typeface="Bookman Old Style" pitchFamily="18" charset="0"/>
              </a:rPr>
              <a:t>Возраст детей</a:t>
            </a:r>
            <a:r>
              <a:rPr lang="ru-RU" sz="2400" b="1" dirty="0" smtClean="0">
                <a:latin typeface="Bookman Old Style" pitchFamily="18" charset="0"/>
              </a:rPr>
              <a:t>:</a:t>
            </a:r>
            <a:r>
              <a:rPr lang="ru-RU" sz="2400" dirty="0" smtClean="0">
                <a:latin typeface="Bookman Old Style" pitchFamily="18" charset="0"/>
              </a:rPr>
              <a:t> средняя группа (4 – 5 лет)</a:t>
            </a:r>
          </a:p>
          <a:p>
            <a:pPr marL="0" indent="17463">
              <a:buNone/>
            </a:pPr>
            <a:r>
              <a:rPr lang="ru-RU" sz="2400" dirty="0" smtClean="0">
                <a:latin typeface="Bookman Old Style" pitchFamily="18" charset="0"/>
              </a:rPr>
              <a:t> </a:t>
            </a:r>
            <a:endParaRPr lang="ru-RU" sz="1400" dirty="0" smtClean="0">
              <a:latin typeface="Bookman Old Style" pitchFamily="18" charset="0"/>
            </a:endParaRPr>
          </a:p>
          <a:p>
            <a:pPr marL="0" indent="17463">
              <a:buNone/>
            </a:pPr>
            <a:r>
              <a:rPr lang="ru-RU" sz="2400" b="1" u="sng" dirty="0" smtClean="0">
                <a:latin typeface="Bookman Old Style" pitchFamily="18" charset="0"/>
              </a:rPr>
              <a:t>Участники проекта</a:t>
            </a:r>
            <a:r>
              <a:rPr lang="ru-RU" sz="2400" b="1" dirty="0" smtClean="0">
                <a:latin typeface="Bookman Old Style" pitchFamily="18" charset="0"/>
              </a:rPr>
              <a:t>:</a:t>
            </a:r>
            <a:r>
              <a:rPr lang="ru-RU" sz="2400" dirty="0" smtClean="0">
                <a:latin typeface="Bookman Old Style" pitchFamily="18" charset="0"/>
              </a:rPr>
              <a:t> воспитатель, дети средней группы, родители.</a:t>
            </a:r>
          </a:p>
          <a:p>
            <a:pPr marL="0" indent="17463">
              <a:buNone/>
            </a:pPr>
            <a:r>
              <a:rPr lang="ru-RU" sz="2400" dirty="0" smtClean="0">
                <a:latin typeface="Bookman Old Style" pitchFamily="18" charset="0"/>
              </a:rPr>
              <a:t> </a:t>
            </a:r>
          </a:p>
          <a:p>
            <a:pPr marL="0" indent="17463">
              <a:buNone/>
            </a:pPr>
            <a:r>
              <a:rPr lang="ru-RU" sz="2400" b="1" u="sng" dirty="0" smtClean="0">
                <a:latin typeface="Bookman Old Style" pitchFamily="18" charset="0"/>
              </a:rPr>
              <a:t>Объект исследования</a:t>
            </a:r>
            <a:r>
              <a:rPr lang="ru-RU" sz="2400" dirty="0" smtClean="0">
                <a:latin typeface="Bookman Old Style" pitchFamily="18" charset="0"/>
              </a:rPr>
              <a:t>: снег.</a:t>
            </a:r>
          </a:p>
          <a:p>
            <a:pPr marL="0" indent="17463">
              <a:buNone/>
            </a:pPr>
            <a:r>
              <a:rPr lang="ru-RU" sz="2400" dirty="0" smtClean="0">
                <a:latin typeface="Bookman Old Style" pitchFamily="18" charset="0"/>
              </a:rPr>
              <a:t> </a:t>
            </a:r>
          </a:p>
          <a:p>
            <a:pPr marL="0" indent="17463">
              <a:buNone/>
            </a:pPr>
            <a:r>
              <a:rPr lang="ru-RU" sz="2400" b="1" u="sng" dirty="0" smtClean="0">
                <a:latin typeface="Bookman Old Style" pitchFamily="18" charset="0"/>
              </a:rPr>
              <a:t>Предмет исследования</a:t>
            </a:r>
            <a:r>
              <a:rPr lang="ru-RU" sz="2400" u="sng" dirty="0" smtClean="0">
                <a:latin typeface="Bookman Old Style" pitchFamily="18" charset="0"/>
              </a:rPr>
              <a:t>:</a:t>
            </a:r>
            <a:r>
              <a:rPr lang="ru-RU" sz="2400" dirty="0" smtClean="0">
                <a:latin typeface="Bookman Old Style" pitchFamily="18" charset="0"/>
              </a:rPr>
              <a:t> физические свойства снега.</a:t>
            </a:r>
          </a:p>
          <a:p>
            <a:pPr marL="0" indent="719138"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571480"/>
            <a:ext cx="8143932" cy="571504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1"/>
            <a:ext cx="8072494" cy="5572164"/>
          </a:xfrm>
        </p:spPr>
        <p:txBody>
          <a:bodyPr>
            <a:normAutofit fontScale="62500" lnSpcReduction="20000"/>
          </a:bodyPr>
          <a:lstStyle/>
          <a:p>
            <a:pPr marL="0" indent="2698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b="1" u="sng" dirty="0" smtClean="0">
                <a:latin typeface="Bookman Old Style" pitchFamily="18" charset="0"/>
              </a:rPr>
              <a:t>Цель проекта</a:t>
            </a:r>
            <a:r>
              <a:rPr lang="ru-RU" sz="2900" b="1" dirty="0" smtClean="0">
                <a:latin typeface="Bookman Old Style" pitchFamily="18" charset="0"/>
              </a:rPr>
              <a:t>:</a:t>
            </a:r>
            <a:r>
              <a:rPr lang="ru-RU" sz="2900" dirty="0" smtClean="0">
                <a:latin typeface="Bookman Old Style" pitchFamily="18" charset="0"/>
              </a:rPr>
              <a:t> </a:t>
            </a:r>
            <a:r>
              <a:rPr lang="ru-RU" sz="2900" b="1" dirty="0" smtClean="0">
                <a:latin typeface="Bookman Old Style" pitchFamily="18" charset="0"/>
              </a:rPr>
              <a:t>Формирование знаний о  неживой природе в зимний период.</a:t>
            </a:r>
            <a:endParaRPr lang="ru-RU" sz="2900" dirty="0" smtClean="0">
              <a:latin typeface="Bookman Old Style" pitchFamily="18" charset="0"/>
            </a:endParaRPr>
          </a:p>
          <a:p>
            <a:pPr marL="0" indent="2698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b="1" dirty="0" smtClean="0">
                <a:latin typeface="Bookman Old Style" pitchFamily="18" charset="0"/>
              </a:rPr>
              <a:t>Развитие познавательного интереса  и исследовательской активности в процессе экспериментирования со снегом.</a:t>
            </a:r>
            <a:endParaRPr lang="ru-RU" sz="2900" dirty="0" smtClean="0">
              <a:latin typeface="Bookman Old Style" pitchFamily="18" charset="0"/>
            </a:endParaRPr>
          </a:p>
          <a:p>
            <a:pPr marL="0" indent="2698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Bookman Old Style" pitchFamily="18" charset="0"/>
              </a:rPr>
              <a:t> </a:t>
            </a:r>
            <a:r>
              <a:rPr lang="ru-RU" sz="2900" b="1" u="sng" dirty="0" smtClean="0">
                <a:latin typeface="Bookman Old Style" pitchFamily="18" charset="0"/>
              </a:rPr>
              <a:t>Задачи проекта</a:t>
            </a:r>
            <a:r>
              <a:rPr lang="ru-RU" sz="2900" b="1" dirty="0" smtClean="0">
                <a:latin typeface="Bookman Old Style" pitchFamily="18" charset="0"/>
              </a:rPr>
              <a:t>:</a:t>
            </a:r>
            <a:endParaRPr lang="ru-RU" sz="2900" dirty="0" smtClean="0">
              <a:latin typeface="Bookman Old Style" pitchFamily="18" charset="0"/>
            </a:endParaRPr>
          </a:p>
          <a:p>
            <a:pPr marL="0" indent="2698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Bookman Old Style" pitchFamily="18" charset="0"/>
              </a:rPr>
              <a:t>Исследовать, что такое снег, изучить его свойства. Развитие познавательных и творческих способностей детей в процессе ознакомления со снегом через наблюдения и опытно - экспериментальную деятельность:</a:t>
            </a:r>
          </a:p>
          <a:p>
            <a:pPr marL="0" indent="2698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Bookman Old Style" pitchFamily="18" charset="0"/>
              </a:rPr>
              <a:t>1.Дать детям представления о природном объекте-снеге, его превращении в воду и в лед.</a:t>
            </a:r>
          </a:p>
          <a:p>
            <a:pPr marL="0" indent="2698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Bookman Old Style" pitchFamily="18" charset="0"/>
              </a:rPr>
              <a:t>2.Формировать познавательную активность детей при проведении опытов, экспериментов и наблюдений.</a:t>
            </a:r>
          </a:p>
          <a:p>
            <a:pPr marL="0" indent="2698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Bookman Old Style" pitchFamily="18" charset="0"/>
              </a:rPr>
              <a:t>3.Развить любознательность, познавательные интересы, внимание, память, речь, наблюдательность, экологическую воспитанность дошкольников.</a:t>
            </a:r>
          </a:p>
          <a:p>
            <a:pPr marL="0" indent="2698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Bookman Old Style" pitchFamily="18" charset="0"/>
              </a:rPr>
              <a:t>4.Закрепить знания о свойствах снега и льда.</a:t>
            </a:r>
          </a:p>
          <a:p>
            <a:pPr marL="0" indent="2698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Bookman Old Style" pitchFamily="18" charset="0"/>
              </a:rPr>
              <a:t>5. Вызывать положительнее эмоции, чувство восхищения явлениями в  природе через поэтический образ в стихах.</a:t>
            </a:r>
          </a:p>
          <a:p>
            <a:pPr marL="0" indent="2698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Bookman Old Style" pitchFamily="18" charset="0"/>
              </a:rPr>
              <a:t>6.Воспитывать наблюдательность, интерес к родной природе.</a:t>
            </a:r>
          </a:p>
          <a:p>
            <a:pPr marL="0" indent="2698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Bookman Old Style" pitchFamily="18" charset="0"/>
              </a:rPr>
              <a:t>7.Учить детей делать выводы,  анализировать полученные результаты путем сравнения.</a:t>
            </a:r>
          </a:p>
          <a:p>
            <a:pPr marL="0" indent="2698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Bookman Old Style" pitchFamily="18" charset="0"/>
              </a:rPr>
              <a:t>8. Содействовать воспитанию сотрудничества во взросло – детских отношениях.</a:t>
            </a:r>
          </a:p>
          <a:p>
            <a:pPr marL="0" indent="719138" algn="just">
              <a:buNone/>
            </a:pP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642918"/>
            <a:ext cx="8143932" cy="571504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143932" cy="54292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Опытно – экспериментальная деятельность</a:t>
            </a:r>
          </a:p>
          <a:p>
            <a:pPr marL="179388" indent="-88900">
              <a:buAutoNum type="arabicPeriod"/>
            </a:pPr>
            <a:r>
              <a:rPr lang="ru-RU" sz="2800" dirty="0" smtClean="0">
                <a:latin typeface="Bookman Old Style" pitchFamily="18" charset="0"/>
              </a:rPr>
              <a:t>Сколько воды в снеге?</a:t>
            </a:r>
          </a:p>
          <a:p>
            <a:pPr marL="179388" indent="-88900">
              <a:buAutoNum type="arabicPeriod"/>
            </a:pPr>
            <a:r>
              <a:rPr lang="ru-RU" sz="2800" dirty="0" smtClean="0">
                <a:latin typeface="Bookman Old Style" pitchFamily="18" charset="0"/>
              </a:rPr>
              <a:t>Какие свойства воды, снега и льда?</a:t>
            </a:r>
          </a:p>
          <a:p>
            <a:pPr marL="179388" indent="-88900">
              <a:buAutoNum type="arabicPeriod"/>
            </a:pPr>
            <a:r>
              <a:rPr lang="ru-RU" sz="2800" dirty="0" smtClean="0">
                <a:latin typeface="Bookman Old Style" pitchFamily="18" charset="0"/>
              </a:rPr>
              <a:t>Остаются ли следы на снегу и на льду?</a:t>
            </a:r>
          </a:p>
          <a:p>
            <a:pPr marL="179388" indent="-88900">
              <a:buAutoNum type="arabicPeriod"/>
            </a:pPr>
            <a:r>
              <a:rPr lang="ru-RU" sz="2800" dirty="0" smtClean="0">
                <a:latin typeface="Bookman Old Style" pitchFamily="18" charset="0"/>
              </a:rPr>
              <a:t>Морозные узоры</a:t>
            </a:r>
          </a:p>
          <a:p>
            <a:pPr marL="179388" indent="-88900">
              <a:buAutoNum type="arabicPeriod"/>
            </a:pPr>
            <a:r>
              <a:rPr lang="ru-RU" sz="2800" dirty="0" smtClean="0">
                <a:latin typeface="Bookman Old Style" pitchFamily="18" charset="0"/>
              </a:rPr>
              <a:t>Как заставить снег таять быстрее без источника тепла</a:t>
            </a:r>
          </a:p>
          <a:p>
            <a:pPr marL="179388" indent="-88900">
              <a:buAutoNum type="arabicPeriod"/>
            </a:pPr>
            <a:r>
              <a:rPr lang="ru-RU" sz="2800" dirty="0" smtClean="0">
                <a:latin typeface="Bookman Old Style" pitchFamily="18" charset="0"/>
              </a:rPr>
              <a:t>Откуда берется иней</a:t>
            </a:r>
          </a:p>
          <a:p>
            <a:pPr marL="179388" indent="-88900">
              <a:buAutoNum type="arabicPeriod"/>
            </a:pPr>
            <a:r>
              <a:rPr lang="ru-RU" sz="2800" dirty="0" smtClean="0">
                <a:latin typeface="Bookman Old Style" pitchFamily="18" charset="0"/>
              </a:rPr>
              <a:t>Искусственный снег</a:t>
            </a:r>
          </a:p>
          <a:p>
            <a:pPr indent="17463">
              <a:buAutoNum type="arabicPeriod"/>
            </a:pPr>
            <a:endParaRPr lang="ru-RU" sz="1600" dirty="0" smtClean="0">
              <a:latin typeface="Bookman Old Style" pitchFamily="18" charset="0"/>
            </a:endParaRPr>
          </a:p>
          <a:p>
            <a:pPr marL="0" indent="0" algn="ctr">
              <a:buNone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571480"/>
            <a:ext cx="8143932" cy="571504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7858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Bookman Old Style" pitchFamily="18" charset="0"/>
              </a:rPr>
              <a:t>Сколько в снеге воды?</a:t>
            </a:r>
            <a:endParaRPr lang="ru-RU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71546"/>
            <a:ext cx="4572031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946794"/>
            <a:ext cx="4905164" cy="3678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571480"/>
            <a:ext cx="8143932" cy="571504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500042"/>
            <a:ext cx="8643998" cy="917596"/>
          </a:xfrm>
        </p:spPr>
        <p:txBody>
          <a:bodyPr>
            <a:normAutofit/>
          </a:bodyPr>
          <a:lstStyle/>
          <a:p>
            <a:pPr marL="0" indent="0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Какие свойства воды, снега и льда?</a:t>
            </a:r>
          </a:p>
        </p:txBody>
      </p:sp>
      <p:pic>
        <p:nvPicPr>
          <p:cNvPr id="6" name="Содержимое 5" descr="IMG_20191203_12054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728" y="1214422"/>
            <a:ext cx="6453717" cy="4840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571480"/>
            <a:ext cx="8143932" cy="571504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Autofit/>
          </a:bodyPr>
          <a:lstStyle/>
          <a:p>
            <a:pPr marL="179388" indent="-88900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Остаются ли следы на снегу и на льду?</a:t>
            </a:r>
          </a:p>
        </p:txBody>
      </p:sp>
      <p:pic>
        <p:nvPicPr>
          <p:cNvPr id="7" name="Содержимое 6" descr="IMG_20191203_1104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428736"/>
            <a:ext cx="4167721" cy="3125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000372"/>
            <a:ext cx="4405066" cy="330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571480"/>
            <a:ext cx="8143932" cy="571504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/>
          <a:p>
            <a:pPr marL="179388" indent="-8890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Морозные узоры</a:t>
            </a:r>
          </a:p>
        </p:txBody>
      </p:sp>
      <p:pic>
        <p:nvPicPr>
          <p:cNvPr id="7" name="Содержимое 6" descr="IMG_20191211_1132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487" y="1285860"/>
            <a:ext cx="3733219" cy="4977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nowflakes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snowflakes2</Template>
  <TotalTime>371</TotalTime>
  <Words>223</Words>
  <Application>Microsoft Office PowerPoint</Application>
  <PresentationFormat>Экран (4:3)</PresentationFormat>
  <Paragraphs>66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snowflakes2</vt:lpstr>
      <vt:lpstr>Проект  «Снежные чудеса» в средней группе</vt:lpstr>
      <vt:lpstr>Слайд 2</vt:lpstr>
      <vt:lpstr>Слайд 3</vt:lpstr>
      <vt:lpstr>Слайд 4</vt:lpstr>
      <vt:lpstr>Слайд 5</vt:lpstr>
      <vt:lpstr>Сколько в снеге воды?</vt:lpstr>
      <vt:lpstr>Какие свойства воды, снега и льда?</vt:lpstr>
      <vt:lpstr>Остаются ли следы на снегу и на льду?</vt:lpstr>
      <vt:lpstr>Морозные узоры</vt:lpstr>
      <vt:lpstr>Как заставить снег таять быстрее без источника тепла</vt:lpstr>
      <vt:lpstr>Искусственный снег</vt:lpstr>
      <vt:lpstr>Познавательная деятельность  «Снег. Какой он?»</vt:lpstr>
      <vt:lpstr>Изобразительная деятельность  «Елочки в снегу»</vt:lpstr>
      <vt:lpstr>Наблюдения на прогулке</vt:lpstr>
      <vt:lpstr>Просмотр развивающих мультфильмов</vt:lpstr>
      <vt:lpstr>СРИ «Кукла заболела»</vt:lpstr>
      <vt:lpstr> Игра – квест «Спасти Снеговичка – почтовичка»</vt:lpstr>
      <vt:lpstr>Игра – квест «Спасти Снеговичка – почтовичка»</vt:lpstr>
      <vt:lpstr>Игра – квест «Спасти Снеговичка – почтовичка»</vt:lpstr>
      <vt:lpstr>Игра – квест «Спасти Снеговичка – почтовичка»</vt:lpstr>
      <vt:lpstr>Игра – квест «Спасти Снеговичка – почтовичка»</vt:lpstr>
      <vt:lpstr>Результат проекта Лэпбук «Снег – снежок»</vt:lpstr>
      <vt:lpstr>Результат проекта Лэпбук «Снег – снежок»</vt:lpstr>
      <vt:lpstr>Результат проекта Лэпбук «Снег – снежок»</vt:lpstr>
      <vt:lpstr>Слайд 25</vt:lpstr>
      <vt:lpstr>Слайд 26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«Снежные чудеса» в средней группе</dc:title>
  <dc:creator>RePack by Diakov</dc:creator>
  <cp:lastModifiedBy>RePack by Diakov</cp:lastModifiedBy>
  <cp:revision>31</cp:revision>
  <dcterms:created xsi:type="dcterms:W3CDTF">2020-01-10T02:33:57Z</dcterms:created>
  <dcterms:modified xsi:type="dcterms:W3CDTF">2020-01-30T15:05:04Z</dcterms:modified>
</cp:coreProperties>
</file>